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5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D1B04-607A-4F8A-98A6-E55552B4EE79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4F7CC-F814-49A3-BAEA-DF9BBE75E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1C405-51C8-47AC-9578-73A77B5FD375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9E8D7-F94B-4BB9-8084-08F6CCD56D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87C82-6265-4261-A71C-F0A41BDCAB22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0139E-0E16-4EE5-B489-0ED1F389AE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C70E5-7524-41A2-878E-C1BB2C459308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B259C-5F40-4C3F-A6E7-1A5F71CEB0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2F6A3-2187-48AC-8D1D-687CC1BB49B2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FA33B-CC00-40AB-BF22-82F219D4F2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6A193-CFAA-4002-8BD0-B55DF5187C8E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C933-894F-478F-865F-1E9D811E9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7648E-FE6C-40A6-A6B0-7391CCFEA3D7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23695-EB65-4E0D-85B5-B49DA219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7494-A464-4303-97E2-905464688406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3F3B9-6AC0-4CD6-B358-B6997C0C3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465F5-2C14-433A-9875-E560BF6FA4D6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FCF67-4AC8-44EC-8D58-C7C9CF5F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D9D04-9BC6-465C-A9D1-9613D7D9676C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52D12-87DB-4932-8692-84DE64E0FD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B24E-E0B6-484E-8A1F-3FBA02128746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73186-9CE2-4D42-8525-C47644ABD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14315F-F49C-48C4-97E2-0DD95D558613}" type="datetimeFigureOut">
              <a:rPr lang="en-US"/>
              <a:pPr>
                <a:defRPr/>
              </a:pPr>
              <a:t>7/20/2010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90921-FFEB-4BAF-B9FC-88CDF324B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1500" y="1020763"/>
            <a:ext cx="7772400" cy="460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571500" y="334963"/>
            <a:ext cx="7772400" cy="685800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dirty="0" smtClean="0">
                <a:latin typeface="Myriad Pro" pitchFamily="34" charset="0"/>
              </a:rPr>
              <a:t>Randomized Evaluations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15364" name="Group 7"/>
          <p:cNvGrpSpPr>
            <a:grpSpLocks/>
          </p:cNvGrpSpPr>
          <p:nvPr/>
        </p:nvGrpSpPr>
        <p:grpSpPr bwMode="auto">
          <a:xfrm>
            <a:off x="723900" y="6053138"/>
            <a:ext cx="3713163" cy="542925"/>
            <a:chOff x="2286000" y="5697226"/>
            <a:chExt cx="4813300" cy="703574"/>
          </a:xfrm>
        </p:grpSpPr>
        <p:pic>
          <p:nvPicPr>
            <p:cNvPr id="15365" name="Picture 10" descr="JPAL_Logo_Spread_RGB.jpg"/>
            <p:cNvPicPr>
              <a:picLocks noChangeAspect="1"/>
            </p:cNvPicPr>
            <p:nvPr/>
          </p:nvPicPr>
          <p:blipFill>
            <a:blip r:embed="rId2"/>
            <a:srcRect l="34985" t="87575"/>
            <a:stretch>
              <a:fillRect/>
            </a:stretch>
          </p:blipFill>
          <p:spPr bwMode="auto">
            <a:xfrm>
              <a:off x="4267200" y="6248400"/>
              <a:ext cx="2832100" cy="118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6" name="Picture 11" descr="JPAL_Logo_Spread_RGB.jpg"/>
            <p:cNvPicPr>
              <a:picLocks noChangeAspect="1"/>
            </p:cNvPicPr>
            <p:nvPr/>
          </p:nvPicPr>
          <p:blipFill>
            <a:blip r:embed="rId2"/>
            <a:srcRect r="41144" b="14714"/>
            <a:stretch>
              <a:fillRect/>
            </a:stretch>
          </p:blipFill>
          <p:spPr bwMode="auto">
            <a:xfrm>
              <a:off x="2286000" y="5697226"/>
              <a:ext cx="2209800" cy="703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7" name="Slide Number Placeholder 20"/>
          <p:cNvSpPr>
            <a:spLocks noGrp="1"/>
          </p:cNvSpPr>
          <p:nvPr/>
        </p:nvSpPr>
        <p:spPr bwMode="auto">
          <a:xfrm>
            <a:off x="7200900" y="6221413"/>
            <a:ext cx="1371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fld id="{D86D3ECE-C5BC-437C-86F7-7B67DC828487}" type="slidenum">
              <a:rPr lang="en-US" sz="1200" b="1">
                <a:latin typeface="Calibri" pitchFamily="34" charset="0"/>
              </a:rPr>
              <a:pPr algn="ctr"/>
              <a:t>1</a:t>
            </a:fld>
            <a:endParaRPr lang="en-US" sz="1200" b="1">
              <a:latin typeface="Calibri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647700" y="5976938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>
            <a:spLocks/>
          </p:cNvSpPr>
          <p:nvPr/>
        </p:nvSpPr>
        <p:spPr bwMode="auto">
          <a:xfrm>
            <a:off x="609600" y="1066800"/>
            <a:ext cx="7696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Myriad Pro"/>
              </a:rPr>
              <a:t> Individuals, villages, or districts are </a:t>
            </a:r>
            <a:r>
              <a:rPr lang="en-US" sz="2000" i="1">
                <a:latin typeface="Myriad Pro"/>
              </a:rPr>
              <a:t>randomly</a:t>
            </a:r>
            <a:r>
              <a:rPr lang="en-US" sz="2000">
                <a:latin typeface="Myriad Pro"/>
              </a:rPr>
              <a:t> selected to receive the treatment, while other villages serve as a comparison</a:t>
            </a:r>
            <a:endParaRPr lang="en-US" sz="800">
              <a:latin typeface="Myriad Pro"/>
            </a:endParaRPr>
          </a:p>
        </p:txBody>
      </p:sp>
      <p:grpSp>
        <p:nvGrpSpPr>
          <p:cNvPr id="18" name="Group 81"/>
          <p:cNvGrpSpPr>
            <a:grpSpLocks/>
          </p:cNvGrpSpPr>
          <p:nvPr/>
        </p:nvGrpSpPr>
        <p:grpSpPr bwMode="auto">
          <a:xfrm>
            <a:off x="1143000" y="1828800"/>
            <a:ext cx="1552575" cy="687388"/>
            <a:chOff x="973890" y="2451243"/>
            <a:chExt cx="2247234" cy="1310186"/>
          </a:xfrm>
        </p:grpSpPr>
        <p:sp>
          <p:nvSpPr>
            <p:cNvPr id="19" name="Rectangle 18"/>
            <p:cNvSpPr/>
            <p:nvPr/>
          </p:nvSpPr>
          <p:spPr>
            <a:xfrm>
              <a:off x="1017953" y="2581054"/>
              <a:ext cx="2057400" cy="10668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yriad Pro" pitchFamily="34" charset="0"/>
              </a:endParaRPr>
            </a:p>
          </p:txBody>
        </p:sp>
        <p:sp>
          <p:nvSpPr>
            <p:cNvPr id="15400" name="TextBox 19"/>
            <p:cNvSpPr txBox="1">
              <a:spLocks noChangeArrowheads="1"/>
            </p:cNvSpPr>
            <p:nvPr/>
          </p:nvSpPr>
          <p:spPr bwMode="auto">
            <a:xfrm>
              <a:off x="1102913" y="2590123"/>
              <a:ext cx="1905850" cy="1106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Myriad Pro"/>
                </a:rPr>
                <a:t>Treatment Group</a:t>
              </a:r>
            </a:p>
          </p:txBody>
        </p:sp>
      </p:grpSp>
      <p:grpSp>
        <p:nvGrpSpPr>
          <p:cNvPr id="24" name="Group 87"/>
          <p:cNvGrpSpPr>
            <a:grpSpLocks/>
          </p:cNvGrpSpPr>
          <p:nvPr/>
        </p:nvGrpSpPr>
        <p:grpSpPr bwMode="auto">
          <a:xfrm>
            <a:off x="5532438" y="1847850"/>
            <a:ext cx="1552575" cy="717550"/>
            <a:chOff x="973890" y="2462867"/>
            <a:chExt cx="2247234" cy="1300255"/>
          </a:xfrm>
        </p:grpSpPr>
        <p:sp>
          <p:nvSpPr>
            <p:cNvPr id="25" name="Rectangle 24"/>
            <p:cNvSpPr/>
            <p:nvPr/>
          </p:nvSpPr>
          <p:spPr>
            <a:xfrm>
              <a:off x="1017953" y="2581054"/>
              <a:ext cx="2057400" cy="10668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Myriad Pro" pitchFamily="34" charset="0"/>
              </a:endParaRPr>
            </a:p>
          </p:txBody>
        </p:sp>
        <p:sp>
          <p:nvSpPr>
            <p:cNvPr id="15410" name="TextBox 25"/>
            <p:cNvSpPr txBox="1">
              <a:spLocks noChangeArrowheads="1"/>
            </p:cNvSpPr>
            <p:nvPr/>
          </p:nvSpPr>
          <p:spPr bwMode="auto">
            <a:xfrm>
              <a:off x="1093728" y="2567549"/>
              <a:ext cx="1905850" cy="105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Myriad Pro"/>
                </a:rPr>
                <a:t>Comparison Group</a:t>
              </a: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743200" y="1865313"/>
            <a:ext cx="31877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 b="1">
                <a:latin typeface="Calibri" pitchFamily="34" charset="0"/>
              </a:rPr>
              <a:t>=</a:t>
            </a:r>
          </a:p>
        </p:txBody>
      </p:sp>
      <p:sp>
        <p:nvSpPr>
          <p:cNvPr id="38" name="Subtitle 2"/>
          <p:cNvSpPr txBox="1">
            <a:spLocks/>
          </p:cNvSpPr>
          <p:nvPr/>
        </p:nvSpPr>
        <p:spPr bwMode="auto">
          <a:xfrm>
            <a:off x="533400" y="2438400"/>
            <a:ext cx="7696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200">
                <a:latin typeface="Myriad Pro"/>
              </a:rPr>
              <a:t>GROUPS ARE STATISTICALLY IDENTICAL BEFORE PROGRAM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2209800" y="3276600"/>
            <a:ext cx="409575" cy="827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Down Arrow 14"/>
          <p:cNvSpPr/>
          <p:nvPr/>
        </p:nvSpPr>
        <p:spPr>
          <a:xfrm>
            <a:off x="5943600" y="3276600"/>
            <a:ext cx="409575" cy="827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6" name="Picture 15" descr="Happy Famil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4191000"/>
            <a:ext cx="83820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 descr="Sad Famil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191000"/>
            <a:ext cx="85725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Plus 45"/>
          <p:cNvSpPr/>
          <p:nvPr/>
        </p:nvSpPr>
        <p:spPr>
          <a:xfrm>
            <a:off x="2124075" y="3373437"/>
            <a:ext cx="2514600" cy="369049"/>
          </a:xfrm>
          <a:prstGeom prst="mathPlus">
            <a:avLst>
              <a:gd name="adj1" fmla="val 10205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TREATMENT</a:t>
            </a:r>
            <a:endParaRPr lang="en-US" sz="2400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45" name="Subtitle 2"/>
          <p:cNvSpPr txBox="1">
            <a:spLocks/>
          </p:cNvSpPr>
          <p:nvPr/>
        </p:nvSpPr>
        <p:spPr bwMode="auto">
          <a:xfrm>
            <a:off x="457200" y="5257800"/>
            <a:ext cx="7848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200">
                <a:latin typeface="Myriad Pro"/>
              </a:rPr>
              <a:t>ANY DIFFERENCES AT ENDLINE CAN BE ATTRIBUTED TO PROGRAM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Myriad Pro</vt:lpstr>
      <vt:lpstr>Office Theme</vt:lpstr>
      <vt:lpstr>Slide 1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Systems</cp:lastModifiedBy>
  <cp:revision>7</cp:revision>
  <dcterms:created xsi:type="dcterms:W3CDTF">2010-06-17T14:05:39Z</dcterms:created>
  <dcterms:modified xsi:type="dcterms:W3CDTF">2010-07-20T13:25:45Z</dcterms:modified>
</cp:coreProperties>
</file>